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60" r:id="rId2"/>
    <p:sldId id="262" r:id="rId3"/>
    <p:sldId id="270" r:id="rId4"/>
    <p:sldId id="272" r:id="rId5"/>
    <p:sldId id="273" r:id="rId6"/>
    <p:sldId id="274" r:id="rId7"/>
    <p:sldId id="275" r:id="rId8"/>
    <p:sldId id="277" r:id="rId9"/>
    <p:sldId id="276" r:id="rId10"/>
    <p:sldId id="278" r:id="rId11"/>
    <p:sldId id="279" r:id="rId12"/>
  </p:sldIdLst>
  <p:sldSz cx="9144000" cy="6858000" type="screen4x3"/>
  <p:notesSz cx="7023100" cy="93091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4660"/>
  </p:normalViewPr>
  <p:slideViewPr>
    <p:cSldViewPr>
      <p:cViewPr varScale="1">
        <p:scale>
          <a:sx n="107" d="100"/>
          <a:sy n="107" d="100"/>
        </p:scale>
        <p:origin x="-96"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19" name="18 Marcador de pie de página"/>
          <p:cNvSpPr>
            <a:spLocks noGrp="1"/>
          </p:cNvSpPr>
          <p:nvPr>
            <p:ph type="ftr" sz="quarter" idx="11"/>
          </p:nvPr>
        </p:nvSpPr>
        <p:spPr/>
        <p:txBody>
          <a:bodyPr/>
          <a:lstStyle/>
          <a:p>
            <a:endParaRPr lang="es-PE"/>
          </a:p>
        </p:txBody>
      </p:sp>
      <p:sp>
        <p:nvSpPr>
          <p:cNvPr id="27" name="26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6292432-4112-4E92-8530-5770DAEF43A9}" type="slidenum">
              <a:rPr lang="es-PE" smtClean="0"/>
              <a:pPr/>
              <a:t>‹#›</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0B1F401-BE23-4A7B-927F-4F0BFAC91BB3}" type="datetimeFigureOut">
              <a:rPr lang="es-PE" smtClean="0"/>
              <a:pPr/>
              <a:t>04/10/2011</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a:xfrm>
            <a:off x="8077200" y="6356350"/>
            <a:ext cx="609600" cy="365125"/>
          </a:xfrm>
        </p:spPr>
        <p:txBody>
          <a:bodyPr/>
          <a:lstStyle/>
          <a:p>
            <a:fld id="{46292432-4112-4E92-8530-5770DAEF43A9}" type="slidenum">
              <a:rPr lang="es-PE" smtClean="0"/>
              <a:pPr/>
              <a:t>‹#›</a:t>
            </a:fld>
            <a:endParaRPr lang="es-PE"/>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0B1F401-BE23-4A7B-927F-4F0BFAC91BB3}" type="datetimeFigureOut">
              <a:rPr lang="es-PE" smtClean="0"/>
              <a:pPr/>
              <a:t>04/10/2011</a:t>
            </a:fld>
            <a:endParaRPr lang="es-PE"/>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E"/>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292432-4112-4E92-8530-5770DAEF43A9}" type="slidenum">
              <a:rPr lang="es-PE" smtClean="0"/>
              <a:pPr/>
              <a:t>‹#›</a:t>
            </a:fld>
            <a:endParaRPr lang="es-PE"/>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hyperlink" Target="http://www.tc.gob.pe/jurisprudencia/2005/00256-2003-HC.html"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hyperlink" Target="http://www.tc.gob.pe/jurisprudencia/2004/03283-2003-AA.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c.gob.pe/jurisprudencia/2003/00895-2001-AA.html" TargetMode="Externa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DESARRROLLO NORMATIVO DE LA LIBERTAD RELIGIOSA EN EL PERU</a:t>
            </a:r>
            <a:endParaRPr lang="es-MX" dirty="0"/>
          </a:p>
        </p:txBody>
      </p:sp>
      <p:sp>
        <p:nvSpPr>
          <p:cNvPr id="3" name="2 Subtítulo"/>
          <p:cNvSpPr>
            <a:spLocks noGrp="1"/>
          </p:cNvSpPr>
          <p:nvPr>
            <p:ph type="subTitle" idx="1"/>
          </p:nvPr>
        </p:nvSpPr>
        <p:spPr>
          <a:xfrm>
            <a:off x="500034" y="3714752"/>
            <a:ext cx="7854696" cy="1752600"/>
          </a:xfrm>
        </p:spPr>
        <p:txBody>
          <a:bodyPr>
            <a:normAutofit/>
          </a:bodyPr>
          <a:lstStyle/>
          <a:p>
            <a:pPr marL="2686050" indent="-2686050"/>
            <a:r>
              <a:rPr lang="es-MX" sz="3600" dirty="0" smtClean="0"/>
              <a:t>MOISES ARATA</a:t>
            </a:r>
          </a:p>
          <a:p>
            <a:pPr marL="2686050" indent="-2686050"/>
            <a:endParaRPr lang="es-MX" sz="4000" dirty="0" smtClean="0"/>
          </a:p>
          <a:p>
            <a:pPr marL="2686050" indent="-2686050"/>
            <a:endParaRPr lang="es-MX" sz="4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pPr algn="ctr"/>
            <a:r>
              <a:rPr lang="es-PE" sz="3200" dirty="0" smtClean="0"/>
              <a:t>ENTIDADES RELIGIOSAS Y REGISTRO </a:t>
            </a:r>
          </a:p>
        </p:txBody>
      </p:sp>
      <p:sp>
        <p:nvSpPr>
          <p:cNvPr id="8" name="7 Marcador de contenido"/>
          <p:cNvSpPr>
            <a:spLocks noGrp="1"/>
          </p:cNvSpPr>
          <p:nvPr>
            <p:ph idx="1"/>
          </p:nvPr>
        </p:nvSpPr>
        <p:spPr/>
        <p:txBody>
          <a:bodyPr>
            <a:normAutofit lnSpcReduction="10000"/>
          </a:bodyPr>
          <a:lstStyle/>
          <a:p>
            <a:pPr algn="just"/>
            <a:r>
              <a:rPr lang="es-PE" sz="2400" dirty="0" smtClean="0"/>
              <a:t>Las leyes peruanas vienen hablando de las “entidades religiosas” usualmente para efectos vinculados a beneficios tributarios.</a:t>
            </a:r>
          </a:p>
          <a:p>
            <a:pPr algn="just"/>
            <a:r>
              <a:rPr lang="es-PE" sz="2400" dirty="0" smtClean="0"/>
              <a:t>Las entidades religiosas distintas a la católica adquieren personería jurídica mediante su sola inscripción como asociaciones religiosas sujetas al Código Civil.</a:t>
            </a:r>
          </a:p>
          <a:p>
            <a:pPr algn="just"/>
            <a:r>
              <a:rPr lang="es-PE" sz="2400" dirty="0" smtClean="0"/>
              <a:t>El Registro de Entidades Religiosas administrado por el Ministerio de Justicia solo reconoce la personería jurídica  preexistente para efectos de gozar de los beneficios tributarios, de la posibilidad de convenios con el Estado y de  otros beneficios contemplados en la Ley y el Reglamento.</a:t>
            </a:r>
          </a:p>
          <a:p>
            <a:pPr algn="just"/>
            <a:endParaRPr lang="es-PE"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pPr algn="ctr"/>
            <a:r>
              <a:rPr lang="es-PE" sz="3200" dirty="0" smtClean="0"/>
              <a:t>REQUISITOS PARA LA INSCRIPCIÓN EN EL REGISTRO ADMINISTRATIVO</a:t>
            </a:r>
          </a:p>
        </p:txBody>
      </p:sp>
      <p:sp>
        <p:nvSpPr>
          <p:cNvPr id="8" name="7 Marcador de contenido"/>
          <p:cNvSpPr>
            <a:spLocks noGrp="1"/>
          </p:cNvSpPr>
          <p:nvPr>
            <p:ph idx="1"/>
          </p:nvPr>
        </p:nvSpPr>
        <p:spPr>
          <a:xfrm>
            <a:off x="457200" y="1935480"/>
            <a:ext cx="8229600" cy="4636792"/>
          </a:xfrm>
        </p:spPr>
        <p:txBody>
          <a:bodyPr>
            <a:normAutofit fontScale="70000" lnSpcReduction="20000"/>
          </a:bodyPr>
          <a:lstStyle/>
          <a:p>
            <a:pPr algn="just"/>
            <a:r>
              <a:rPr lang="es-PE" sz="2400" dirty="0" smtClean="0"/>
              <a:t>Denominación.</a:t>
            </a:r>
          </a:p>
          <a:p>
            <a:pPr algn="just"/>
            <a:r>
              <a:rPr lang="es-PE" sz="2400" dirty="0" smtClean="0"/>
              <a:t>Domicilio en el territorio nacional.</a:t>
            </a:r>
          </a:p>
          <a:p>
            <a:pPr algn="just"/>
            <a:r>
              <a:rPr lang="es-PE" sz="2400" dirty="0" smtClean="0"/>
              <a:t>Escritura de constitución como asociación y copia de la partida registral.</a:t>
            </a:r>
          </a:p>
          <a:p>
            <a:pPr algn="just"/>
            <a:r>
              <a:rPr lang="es-PE" sz="2400" dirty="0" smtClean="0"/>
              <a:t>Estatutos que señalen fines religiosos, bases doctrinales y estructura eclesiástica o confesional.</a:t>
            </a:r>
          </a:p>
          <a:p>
            <a:pPr algn="just"/>
            <a:r>
              <a:rPr lang="es-PE" sz="2400" dirty="0" smtClean="0"/>
              <a:t>Vigencia del poder.</a:t>
            </a:r>
          </a:p>
          <a:p>
            <a:pPr algn="just"/>
            <a:r>
              <a:rPr lang="es-PE" sz="2400" dirty="0" smtClean="0">
                <a:solidFill>
                  <a:srgbClr val="FF0000"/>
                </a:solidFill>
              </a:rPr>
              <a:t>Documentos que acrediten presencia activa no menor de 7 años, salvo confesión oficial de Estado con el que se mantiene relaciones diplomáticas.</a:t>
            </a:r>
          </a:p>
          <a:p>
            <a:pPr algn="just"/>
            <a:r>
              <a:rPr lang="es-PE" sz="2500" dirty="0" smtClean="0"/>
              <a:t>Declaración jurada de no tener fines de lucro o realizar actividades políticas o relacionadas </a:t>
            </a:r>
            <a:r>
              <a:rPr lang="es-ES" sz="2500" dirty="0" smtClean="0"/>
              <a:t>de adivinación, astrología, espiritismo, difusión de ideas o valores puramente filosóficos, humanísticos, espiritualistas, ritos maléficos, cultos satánicos u otro tipo de actividades análogas</a:t>
            </a:r>
            <a:r>
              <a:rPr lang="es-PE" sz="2500" dirty="0" smtClean="0"/>
              <a:t>.</a:t>
            </a:r>
          </a:p>
          <a:p>
            <a:pPr algn="just"/>
            <a:r>
              <a:rPr lang="es-PE" sz="2400" dirty="0" smtClean="0">
                <a:solidFill>
                  <a:srgbClr val="FF0000"/>
                </a:solidFill>
              </a:rPr>
              <a:t>Mención de adherentes mayores de edad no menor a 10 000.</a:t>
            </a:r>
          </a:p>
          <a:p>
            <a:pPr algn="just"/>
            <a:r>
              <a:rPr lang="es-PE" sz="2400" dirty="0" smtClean="0"/>
              <a:t>Relación de lugares de culto.</a:t>
            </a:r>
          </a:p>
          <a:p>
            <a:pPr algn="just"/>
            <a:r>
              <a:rPr lang="es-PE" sz="2400" dirty="0" smtClean="0"/>
              <a:t>Mención de actividades religiosas, sociales y educativas.</a:t>
            </a:r>
          </a:p>
          <a:p>
            <a:pPr algn="just"/>
            <a:r>
              <a:rPr lang="es-PE" sz="2400" dirty="0" smtClean="0"/>
              <a:t>Referencia a entidades extranjeras que las apoyan.</a:t>
            </a:r>
          </a:p>
          <a:p>
            <a:pPr algn="just"/>
            <a:r>
              <a:rPr lang="es-PE" sz="2400" dirty="0" smtClean="0">
                <a:solidFill>
                  <a:srgbClr val="FF0000"/>
                </a:solidFill>
              </a:rPr>
              <a:t>Relación de bienes inmuebles en propiedad o en uso para el cumplimiento de sus fines.</a:t>
            </a:r>
          </a:p>
          <a:p>
            <a:pPr algn="just"/>
            <a:endParaRPr lang="es-PE" sz="2400" dirty="0" smtClean="0"/>
          </a:p>
          <a:p>
            <a:pPr algn="just"/>
            <a:endParaRPr lang="es-PE"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704088"/>
            <a:ext cx="8643998" cy="867524"/>
          </a:xfrm>
        </p:spPr>
        <p:txBody>
          <a:bodyPr>
            <a:normAutofit/>
          </a:bodyPr>
          <a:lstStyle/>
          <a:p>
            <a:r>
              <a:rPr lang="es-MX" sz="3200" dirty="0" smtClean="0"/>
              <a:t>NIVELES DE PROTECCIÓN Y SISTEMA DE APLICACIÓN</a:t>
            </a:r>
            <a:endParaRPr lang="es-MX" sz="3200" dirty="0"/>
          </a:p>
        </p:txBody>
      </p:sp>
      <p:sp>
        <p:nvSpPr>
          <p:cNvPr id="3" name="2 Marcador de contenido"/>
          <p:cNvSpPr>
            <a:spLocks noGrp="1"/>
          </p:cNvSpPr>
          <p:nvPr>
            <p:ph sz="half" idx="1"/>
          </p:nvPr>
        </p:nvSpPr>
        <p:spPr>
          <a:xfrm>
            <a:off x="457200" y="1643051"/>
            <a:ext cx="3829048" cy="364333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7500" lnSpcReduction="20000"/>
          </a:bodyPr>
          <a:lstStyle/>
          <a:p>
            <a:r>
              <a:rPr lang="es-MX" dirty="0" smtClean="0"/>
              <a:t>CONSTITUCIONAL</a:t>
            </a:r>
          </a:p>
          <a:p>
            <a:pPr lvl="1" algn="just"/>
            <a:r>
              <a:rPr lang="es-MX" dirty="0" smtClean="0"/>
              <a:t>Constitución de 1993  </a:t>
            </a:r>
          </a:p>
          <a:p>
            <a:pPr lvl="1" algn="just"/>
            <a:r>
              <a:rPr lang="es-MX" dirty="0" smtClean="0"/>
              <a:t>Tratados internacionales ratificados.</a:t>
            </a:r>
            <a:endParaRPr lang="es-MX" i="1" dirty="0" smtClean="0"/>
          </a:p>
          <a:p>
            <a:r>
              <a:rPr lang="es-MX" dirty="0" smtClean="0"/>
              <a:t>LEGAL </a:t>
            </a:r>
          </a:p>
          <a:p>
            <a:pPr lvl="1" algn="just"/>
            <a:r>
              <a:rPr lang="es-MX" dirty="0" smtClean="0"/>
              <a:t>Ley de Libertad Religiosa (Ley 29635) Vigente desde el 22.12.10</a:t>
            </a:r>
          </a:p>
          <a:p>
            <a:r>
              <a:rPr lang="es-MX" dirty="0" smtClean="0"/>
              <a:t>REGLAMENTARIO</a:t>
            </a:r>
          </a:p>
          <a:p>
            <a:pPr lvl="1" algn="just"/>
            <a:r>
              <a:rPr lang="es-MX" dirty="0" smtClean="0"/>
              <a:t>Reglamento (D.S. 010-2011-JUS) Vigente desde 28.07.11</a:t>
            </a:r>
          </a:p>
          <a:p>
            <a:endParaRPr lang="es-MX" dirty="0" smtClean="0"/>
          </a:p>
        </p:txBody>
      </p:sp>
      <p:sp>
        <p:nvSpPr>
          <p:cNvPr id="5" name="4 Marcador de contenido"/>
          <p:cNvSpPr>
            <a:spLocks noGrp="1"/>
          </p:cNvSpPr>
          <p:nvPr>
            <p:ph sz="half" idx="2"/>
          </p:nvPr>
        </p:nvSpPr>
        <p:spPr>
          <a:xfrm>
            <a:off x="5000628" y="1643051"/>
            <a:ext cx="3686172" cy="3643337"/>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fontScale="77500" lnSpcReduction="20000"/>
          </a:bodyPr>
          <a:lstStyle/>
          <a:p>
            <a:pPr algn="just"/>
            <a:r>
              <a:rPr lang="es-PE" dirty="0" smtClean="0"/>
              <a:t>PROCESOS CONSTITUCIONALES (ordinariamente acciones de amparo, también acciones de inconstitucionalidad)</a:t>
            </a:r>
          </a:p>
          <a:p>
            <a:pPr algn="just"/>
            <a:r>
              <a:rPr lang="es-PE" dirty="0" smtClean="0"/>
              <a:t>PROCESOS JUDICIALES</a:t>
            </a:r>
          </a:p>
          <a:p>
            <a:pPr algn="just">
              <a:buNone/>
            </a:pPr>
            <a:r>
              <a:rPr lang="es-PE" dirty="0" smtClean="0"/>
              <a:t>	(ordinariamente contenciosos administrativos)</a:t>
            </a:r>
          </a:p>
          <a:p>
            <a:pPr algn="just"/>
            <a:r>
              <a:rPr lang="es-PE" dirty="0" smtClean="0"/>
              <a:t>PROCEDIMIENTOS ADMINISTRATIVOS (municipales, tribunales administrativos, etc.) </a:t>
            </a:r>
          </a:p>
          <a:p>
            <a:pPr>
              <a:buNone/>
            </a:pPr>
            <a:endParaRPr lang="es-PE" dirty="0" smtClean="0"/>
          </a:p>
          <a:p>
            <a:endParaRPr lang="es-PE" dirty="0" smtClean="0"/>
          </a:p>
          <a:p>
            <a:endParaRPr lang="es-PE" dirty="0"/>
          </a:p>
        </p:txBody>
      </p:sp>
      <p:sp>
        <p:nvSpPr>
          <p:cNvPr id="6" name="5 Flecha izquierda y derecha"/>
          <p:cNvSpPr/>
          <p:nvPr/>
        </p:nvSpPr>
        <p:spPr>
          <a:xfrm>
            <a:off x="3929058" y="3714752"/>
            <a:ext cx="1216152" cy="4846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7" name="6 Rectángulo"/>
          <p:cNvSpPr/>
          <p:nvPr/>
        </p:nvSpPr>
        <p:spPr>
          <a:xfrm>
            <a:off x="428596" y="5500702"/>
            <a:ext cx="8358246"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E" dirty="0" smtClean="0">
                <a:solidFill>
                  <a:schemeClr val="tx1"/>
                </a:solidFill>
              </a:rPr>
              <a:t>CONTRIBUCIÓN DEL ANÁLISIS CRÍTICO</a:t>
            </a:r>
            <a:endParaRPr lang="es-PE" dirty="0">
              <a:solidFill>
                <a:schemeClr val="tx1"/>
              </a:solidFill>
            </a:endParaRPr>
          </a:p>
        </p:txBody>
      </p:sp>
      <p:sp>
        <p:nvSpPr>
          <p:cNvPr id="8" name="7 Flecha arriba y abajo"/>
          <p:cNvSpPr/>
          <p:nvPr/>
        </p:nvSpPr>
        <p:spPr>
          <a:xfrm>
            <a:off x="714348" y="4714884"/>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Flecha arriba y abajo"/>
          <p:cNvSpPr/>
          <p:nvPr/>
        </p:nvSpPr>
        <p:spPr>
          <a:xfrm>
            <a:off x="7715272" y="4857760"/>
            <a:ext cx="484632" cy="12161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8229600" cy="1143000"/>
          </a:xfrm>
        </p:spPr>
        <p:txBody>
          <a:bodyPr>
            <a:normAutofit/>
          </a:bodyPr>
          <a:lstStyle/>
          <a:p>
            <a:pPr algn="ctr"/>
            <a:r>
              <a:rPr lang="es-MX" sz="3200" dirty="0" smtClean="0"/>
              <a:t>DERECHO INDIVIDUAL DE LIBERTAD RELIGIOSA</a:t>
            </a:r>
            <a:endParaRPr lang="es-MX" sz="3200" dirty="0"/>
          </a:p>
        </p:txBody>
      </p:sp>
      <p:sp>
        <p:nvSpPr>
          <p:cNvPr id="15" name="14 Marcador de texto"/>
          <p:cNvSpPr>
            <a:spLocks noGrp="1"/>
          </p:cNvSpPr>
          <p:nvPr>
            <p:ph type="body" idx="1"/>
          </p:nvPr>
        </p:nvSpPr>
        <p:spPr>
          <a:xfrm>
            <a:off x="500034" y="1714488"/>
            <a:ext cx="3997354" cy="6572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s-PE" b="0" dirty="0" smtClean="0">
                <a:solidFill>
                  <a:schemeClr val="tx1"/>
                </a:solidFill>
              </a:rPr>
              <a:t>CONTENIDO ENUNCIATIVO</a:t>
            </a:r>
            <a:endParaRPr lang="es-PE" b="0" dirty="0">
              <a:solidFill>
                <a:schemeClr val="tx1"/>
              </a:solidFill>
            </a:endParaRPr>
          </a:p>
        </p:txBody>
      </p:sp>
      <p:sp>
        <p:nvSpPr>
          <p:cNvPr id="17" name="16 Marcador de texto"/>
          <p:cNvSpPr>
            <a:spLocks noGrp="1"/>
          </p:cNvSpPr>
          <p:nvPr>
            <p:ph type="body" sz="half" idx="3"/>
          </p:nvPr>
        </p:nvSpPr>
        <p:spPr>
          <a:xfrm>
            <a:off x="4643438" y="1714488"/>
            <a:ext cx="4041775" cy="654843"/>
          </a:xfrm>
          <a:solidFill>
            <a:schemeClr val="tx1">
              <a:alpha val="29000"/>
            </a:schemeClr>
          </a:solidFill>
        </p:spPr>
        <p:txBody>
          <a:bodyPr>
            <a:normAutofit fontScale="92500"/>
          </a:bodyPr>
          <a:lstStyle/>
          <a:p>
            <a:r>
              <a:rPr lang="es-PE" b="0" dirty="0" smtClean="0">
                <a:solidFill>
                  <a:schemeClr val="tx1"/>
                </a:solidFill>
              </a:rPr>
              <a:t>LIMITACIONES ESPECÍFICAS</a:t>
            </a:r>
            <a:endParaRPr lang="es-PE" b="0" dirty="0">
              <a:solidFill>
                <a:schemeClr val="tx1"/>
              </a:solidFill>
            </a:endParaRPr>
          </a:p>
        </p:txBody>
      </p:sp>
      <p:sp>
        <p:nvSpPr>
          <p:cNvPr id="16" name="15 Marcador de contenido"/>
          <p:cNvSpPr>
            <a:spLocks noGrp="1"/>
          </p:cNvSpPr>
          <p:nvPr>
            <p:ph sz="quarter" idx="2"/>
          </p:nvPr>
        </p:nvSpPr>
        <p:spPr/>
        <p:txBody>
          <a:bodyPr/>
          <a:lstStyle/>
          <a:p>
            <a:r>
              <a:rPr lang="es-PE" dirty="0" smtClean="0"/>
              <a:t>Elegir, cambiar o abandonar creencia religiosa o no tenerla, sin generar discriminación</a:t>
            </a:r>
          </a:p>
          <a:p>
            <a:r>
              <a:rPr lang="es-PE" dirty="0" smtClean="0"/>
              <a:t>Práctica individual o colectiva, pública o privada de preceptos, ritos y actos de culto</a:t>
            </a:r>
          </a:p>
          <a:p>
            <a:r>
              <a:rPr lang="es-PE" dirty="0" smtClean="0"/>
              <a:t>Recibir asistencia religiosa</a:t>
            </a:r>
            <a:endParaRPr lang="es-PE" dirty="0"/>
          </a:p>
        </p:txBody>
      </p:sp>
      <p:sp>
        <p:nvSpPr>
          <p:cNvPr id="18" name="17 Marcador de contenido"/>
          <p:cNvSpPr>
            <a:spLocks noGrp="1"/>
          </p:cNvSpPr>
          <p:nvPr>
            <p:ph sz="quarter" idx="4"/>
          </p:nvPr>
        </p:nvSpPr>
        <p:spPr/>
        <p:txBody>
          <a:bodyPr>
            <a:normAutofit fontScale="85000" lnSpcReduction="20000"/>
          </a:bodyPr>
          <a:lstStyle/>
          <a:p>
            <a:r>
              <a:rPr lang="es-PE" dirty="0" smtClean="0"/>
              <a:t>Respetar procedimiento establecido por colectividad. En todo caso se respeta la libertad individual</a:t>
            </a:r>
          </a:p>
          <a:p>
            <a:endParaRPr lang="es-PE" dirty="0" smtClean="0"/>
          </a:p>
          <a:p>
            <a:pPr>
              <a:buNone/>
            </a:pPr>
            <a:endParaRPr lang="es-PE" dirty="0" smtClean="0"/>
          </a:p>
          <a:p>
            <a:r>
              <a:rPr lang="es-PE" dirty="0" smtClean="0"/>
              <a:t>Culto público: ordinariamente en locales destinados al fin</a:t>
            </a:r>
          </a:p>
          <a:p>
            <a:endParaRPr lang="es-PE" dirty="0" smtClean="0"/>
          </a:p>
          <a:p>
            <a:pPr>
              <a:buNone/>
            </a:pPr>
            <a:endParaRPr lang="es-PE" dirty="0" smtClean="0"/>
          </a:p>
          <a:p>
            <a:r>
              <a:rPr lang="es-PE" dirty="0" smtClean="0"/>
              <a:t>Acreditación, asistencia ordinaria y extraordinaria, no afectar funcionamiento normal o reglas de salubridad o seguridad</a:t>
            </a:r>
          </a:p>
          <a:p>
            <a:endParaRPr lang="es-PE" dirty="0" smtClean="0"/>
          </a:p>
          <a:p>
            <a:endParaRPr lang="es-PE" dirty="0"/>
          </a:p>
        </p:txBody>
      </p:sp>
      <p:sp>
        <p:nvSpPr>
          <p:cNvPr id="7" name="6 Flecha derecha"/>
          <p:cNvSpPr/>
          <p:nvPr/>
        </p:nvSpPr>
        <p:spPr>
          <a:xfrm>
            <a:off x="4000496" y="2928934"/>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7 Flecha derecha"/>
          <p:cNvSpPr/>
          <p:nvPr/>
        </p:nvSpPr>
        <p:spPr>
          <a:xfrm>
            <a:off x="3929058" y="4071942"/>
            <a:ext cx="928694" cy="4286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Flecha derecha"/>
          <p:cNvSpPr/>
          <p:nvPr/>
        </p:nvSpPr>
        <p:spPr>
          <a:xfrm>
            <a:off x="4000496" y="5500702"/>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229600" cy="1143000"/>
          </a:xfrm>
        </p:spPr>
        <p:txBody>
          <a:bodyPr>
            <a:normAutofit/>
          </a:bodyPr>
          <a:lstStyle/>
          <a:p>
            <a:pPr algn="ctr"/>
            <a:r>
              <a:rPr lang="es-MX" sz="3200" dirty="0" smtClean="0"/>
              <a:t>DERECHO INDIVIDUAL DE LIBERTAD RELIGIOSA</a:t>
            </a:r>
            <a:endParaRPr lang="es-MX" sz="3200" dirty="0"/>
          </a:p>
        </p:txBody>
      </p:sp>
      <p:sp>
        <p:nvSpPr>
          <p:cNvPr id="15" name="14 Marcador de texto"/>
          <p:cNvSpPr>
            <a:spLocks noGrp="1"/>
          </p:cNvSpPr>
          <p:nvPr>
            <p:ph type="body" idx="1"/>
          </p:nvPr>
        </p:nvSpPr>
        <p:spPr>
          <a:xfrm>
            <a:off x="500034" y="1714488"/>
            <a:ext cx="3997354" cy="6572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s-PE" b="0" dirty="0" smtClean="0">
                <a:solidFill>
                  <a:schemeClr val="tx1"/>
                </a:solidFill>
              </a:rPr>
              <a:t>CONTENIDO ENUNCIATIVO</a:t>
            </a:r>
            <a:endParaRPr lang="es-PE" b="0" dirty="0">
              <a:solidFill>
                <a:schemeClr val="tx1"/>
              </a:solidFill>
            </a:endParaRPr>
          </a:p>
        </p:txBody>
      </p:sp>
      <p:sp>
        <p:nvSpPr>
          <p:cNvPr id="17" name="16 Marcador de texto"/>
          <p:cNvSpPr>
            <a:spLocks noGrp="1"/>
          </p:cNvSpPr>
          <p:nvPr>
            <p:ph type="body" sz="half" idx="3"/>
          </p:nvPr>
        </p:nvSpPr>
        <p:spPr>
          <a:xfrm>
            <a:off x="4643438" y="1714488"/>
            <a:ext cx="4041775" cy="654843"/>
          </a:xfrm>
          <a:solidFill>
            <a:schemeClr val="tx1">
              <a:alpha val="29000"/>
            </a:schemeClr>
          </a:solidFill>
        </p:spPr>
        <p:txBody>
          <a:bodyPr>
            <a:normAutofit fontScale="92500"/>
          </a:bodyPr>
          <a:lstStyle/>
          <a:p>
            <a:r>
              <a:rPr lang="es-PE" b="0" dirty="0" smtClean="0">
                <a:solidFill>
                  <a:schemeClr val="tx1"/>
                </a:solidFill>
              </a:rPr>
              <a:t>LIMITACIONES ESPECÍFICAS</a:t>
            </a:r>
            <a:endParaRPr lang="es-PE" b="0" dirty="0">
              <a:solidFill>
                <a:schemeClr val="tx1"/>
              </a:solidFill>
            </a:endParaRPr>
          </a:p>
        </p:txBody>
      </p:sp>
      <p:sp>
        <p:nvSpPr>
          <p:cNvPr id="16" name="15 Marcador de contenido"/>
          <p:cNvSpPr>
            <a:spLocks noGrp="1"/>
          </p:cNvSpPr>
          <p:nvPr>
            <p:ph sz="quarter" idx="2"/>
          </p:nvPr>
        </p:nvSpPr>
        <p:spPr/>
        <p:txBody>
          <a:bodyPr/>
          <a:lstStyle/>
          <a:p>
            <a:r>
              <a:rPr lang="es-PE" dirty="0" smtClean="0"/>
              <a:t>Elegir educación religiosa o moral de menores o incapaces según convicción </a:t>
            </a:r>
          </a:p>
          <a:p>
            <a:pPr>
              <a:buNone/>
            </a:pPr>
            <a:endParaRPr lang="es-PE" dirty="0" smtClean="0"/>
          </a:p>
          <a:p>
            <a:r>
              <a:rPr lang="es-PE" dirty="0" smtClean="0"/>
              <a:t>Reunirse o manifestarse públicamente </a:t>
            </a:r>
          </a:p>
          <a:p>
            <a:pPr>
              <a:buNone/>
            </a:pPr>
            <a:endParaRPr lang="es-PE" dirty="0" smtClean="0"/>
          </a:p>
          <a:p>
            <a:r>
              <a:rPr lang="es-PE" dirty="0" smtClean="0"/>
              <a:t>Asociarse para desarrollar comunitariamente actividades religiosas</a:t>
            </a:r>
            <a:endParaRPr lang="es-PE" dirty="0"/>
          </a:p>
        </p:txBody>
      </p:sp>
      <p:sp>
        <p:nvSpPr>
          <p:cNvPr id="18" name="17 Marcador de contenido"/>
          <p:cNvSpPr>
            <a:spLocks noGrp="1"/>
          </p:cNvSpPr>
          <p:nvPr>
            <p:ph sz="quarter" idx="4"/>
          </p:nvPr>
        </p:nvSpPr>
        <p:spPr/>
        <p:txBody>
          <a:bodyPr>
            <a:normAutofit/>
          </a:bodyPr>
          <a:lstStyle/>
          <a:p>
            <a:endParaRPr lang="es-PE" dirty="0" smtClean="0"/>
          </a:p>
          <a:p>
            <a:endParaRPr lang="es-PE" dirty="0" smtClean="0"/>
          </a:p>
          <a:p>
            <a:pPr>
              <a:buNone/>
            </a:pPr>
            <a:endParaRPr lang="es-PE" dirty="0" smtClean="0"/>
          </a:p>
          <a:p>
            <a:r>
              <a:rPr lang="es-PE" dirty="0" smtClean="0"/>
              <a:t>Culto público: ordinariamente en locales destinados al fin</a:t>
            </a:r>
          </a:p>
          <a:p>
            <a:endParaRPr lang="es-PE" dirty="0" smtClean="0"/>
          </a:p>
          <a:p>
            <a:pPr>
              <a:buNone/>
            </a:pPr>
            <a:endParaRPr lang="es-PE" dirty="0" smtClean="0"/>
          </a:p>
          <a:p>
            <a:endParaRPr lang="es-PE" dirty="0" smtClean="0"/>
          </a:p>
          <a:p>
            <a:endParaRPr lang="es-PE" dirty="0"/>
          </a:p>
        </p:txBody>
      </p:sp>
      <p:sp>
        <p:nvSpPr>
          <p:cNvPr id="8" name="7 Flecha derecha"/>
          <p:cNvSpPr/>
          <p:nvPr/>
        </p:nvSpPr>
        <p:spPr>
          <a:xfrm>
            <a:off x="4000496" y="4143380"/>
            <a:ext cx="978408" cy="5560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8229600" cy="1143000"/>
          </a:xfrm>
        </p:spPr>
        <p:txBody>
          <a:bodyPr>
            <a:normAutofit/>
          </a:bodyPr>
          <a:lstStyle/>
          <a:p>
            <a:pPr algn="ctr"/>
            <a:r>
              <a:rPr lang="es-MX" sz="3200" dirty="0" smtClean="0"/>
              <a:t>DERECHO INDIVIDUAL DE LIBERTAD RELIGIOSA</a:t>
            </a:r>
            <a:endParaRPr lang="es-MX" sz="3200" dirty="0"/>
          </a:p>
        </p:txBody>
      </p:sp>
      <p:sp>
        <p:nvSpPr>
          <p:cNvPr id="15" name="14 Marcador de texto"/>
          <p:cNvSpPr>
            <a:spLocks noGrp="1"/>
          </p:cNvSpPr>
          <p:nvPr>
            <p:ph type="body" idx="1"/>
          </p:nvPr>
        </p:nvSpPr>
        <p:spPr>
          <a:xfrm>
            <a:off x="500034" y="1643050"/>
            <a:ext cx="3997354" cy="6572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s-PE" b="0" dirty="0" smtClean="0">
                <a:solidFill>
                  <a:schemeClr val="tx1"/>
                </a:solidFill>
              </a:rPr>
              <a:t>CONTENIDO ENUNCIATIVO</a:t>
            </a:r>
            <a:endParaRPr lang="es-PE" b="0" dirty="0">
              <a:solidFill>
                <a:schemeClr val="tx1"/>
              </a:solidFill>
            </a:endParaRPr>
          </a:p>
        </p:txBody>
      </p:sp>
      <p:sp>
        <p:nvSpPr>
          <p:cNvPr id="17" name="16 Marcador de texto"/>
          <p:cNvSpPr>
            <a:spLocks noGrp="1"/>
          </p:cNvSpPr>
          <p:nvPr>
            <p:ph type="body" sz="half" idx="3"/>
          </p:nvPr>
        </p:nvSpPr>
        <p:spPr>
          <a:xfrm>
            <a:off x="4643438" y="1643050"/>
            <a:ext cx="4041775" cy="654843"/>
          </a:xfrm>
          <a:solidFill>
            <a:schemeClr val="tx1">
              <a:alpha val="29000"/>
            </a:schemeClr>
          </a:solidFill>
        </p:spPr>
        <p:txBody>
          <a:bodyPr>
            <a:normAutofit fontScale="92500"/>
          </a:bodyPr>
          <a:lstStyle/>
          <a:p>
            <a:r>
              <a:rPr lang="es-PE" b="0" dirty="0" smtClean="0">
                <a:solidFill>
                  <a:schemeClr val="tx1"/>
                </a:solidFill>
              </a:rPr>
              <a:t>LIMITACIONES ESPECÍFICAS</a:t>
            </a:r>
            <a:endParaRPr lang="es-PE" b="0" dirty="0">
              <a:solidFill>
                <a:schemeClr val="tx1"/>
              </a:solidFill>
            </a:endParaRPr>
          </a:p>
        </p:txBody>
      </p:sp>
      <p:sp>
        <p:nvSpPr>
          <p:cNvPr id="16" name="15 Marcador de contenido"/>
          <p:cNvSpPr>
            <a:spLocks noGrp="1"/>
          </p:cNvSpPr>
          <p:nvPr>
            <p:ph sz="quarter" idx="2"/>
          </p:nvPr>
        </p:nvSpPr>
        <p:spPr>
          <a:xfrm>
            <a:off x="428596" y="2428868"/>
            <a:ext cx="4040188" cy="3845720"/>
          </a:xfrm>
        </p:spPr>
        <p:txBody>
          <a:bodyPr/>
          <a:lstStyle/>
          <a:p>
            <a:r>
              <a:rPr lang="es-PE" dirty="0" smtClean="0"/>
              <a:t>Conmemorar festividades y guardar su día de descanso</a:t>
            </a:r>
          </a:p>
          <a:p>
            <a:pPr>
              <a:buNone/>
            </a:pPr>
            <a:endParaRPr lang="es-PE" dirty="0" smtClean="0"/>
          </a:p>
          <a:p>
            <a:r>
              <a:rPr lang="es-PE" dirty="0" smtClean="0"/>
              <a:t>Juramentar según convicciones o abstenerse y utilizar fórmula promisoria</a:t>
            </a:r>
          </a:p>
          <a:p>
            <a:endParaRPr lang="es-PE" dirty="0" smtClean="0"/>
          </a:p>
          <a:p>
            <a:r>
              <a:rPr lang="es-PE" dirty="0" smtClean="0"/>
              <a:t>Sepultura conforme a ritos y tradiciones</a:t>
            </a:r>
          </a:p>
          <a:p>
            <a:endParaRPr lang="es-PE" dirty="0"/>
          </a:p>
        </p:txBody>
      </p:sp>
      <p:sp>
        <p:nvSpPr>
          <p:cNvPr id="18" name="17 Marcador de contenido"/>
          <p:cNvSpPr>
            <a:spLocks noGrp="1"/>
          </p:cNvSpPr>
          <p:nvPr>
            <p:ph sz="quarter" idx="4"/>
          </p:nvPr>
        </p:nvSpPr>
        <p:spPr>
          <a:xfrm>
            <a:off x="4643438" y="2428868"/>
            <a:ext cx="4041775" cy="3845720"/>
          </a:xfrm>
        </p:spPr>
        <p:txBody>
          <a:bodyPr>
            <a:normAutofit fontScale="70000" lnSpcReduction="20000"/>
          </a:bodyPr>
          <a:lstStyle/>
          <a:p>
            <a:r>
              <a:rPr lang="es-PE" sz="2300" dirty="0" smtClean="0"/>
              <a:t>En lo laboral conciliación con organización social de trabajo y cumplir jornada de trabajo. En lo educativo no afectar  el normal funcionamiento de actividades curriculares</a:t>
            </a:r>
          </a:p>
          <a:p>
            <a:endParaRPr lang="es-PE" sz="2300" dirty="0" smtClean="0"/>
          </a:p>
          <a:p>
            <a:endParaRPr lang="es-PE" sz="1600" dirty="0" smtClean="0"/>
          </a:p>
          <a:p>
            <a:endParaRPr lang="es-PE" sz="1600" dirty="0" smtClean="0"/>
          </a:p>
          <a:p>
            <a:r>
              <a:rPr lang="es-PE" sz="2100" dirty="0" smtClean="0"/>
              <a:t>Fórmula promisoria la elabora entidad pública correspondiente</a:t>
            </a:r>
          </a:p>
          <a:p>
            <a:endParaRPr lang="es-PE" sz="2000" dirty="0" smtClean="0"/>
          </a:p>
          <a:p>
            <a:pPr>
              <a:buNone/>
            </a:pPr>
            <a:endParaRPr lang="es-PE" sz="2000" dirty="0" smtClean="0"/>
          </a:p>
          <a:p>
            <a:pPr>
              <a:buNone/>
            </a:pPr>
            <a:endParaRPr lang="es-PE" sz="2000" dirty="0" smtClean="0"/>
          </a:p>
          <a:p>
            <a:r>
              <a:rPr lang="es-PE" sz="1800" dirty="0" smtClean="0"/>
              <a:t>Observancia</a:t>
            </a:r>
            <a:r>
              <a:rPr lang="es-PE" sz="2000" dirty="0" smtClean="0"/>
              <a:t> de normas sobre salud e higiene públicas</a:t>
            </a:r>
          </a:p>
          <a:p>
            <a:pPr>
              <a:buNone/>
            </a:pPr>
            <a:r>
              <a:rPr lang="es-PE" sz="2000" dirty="0" smtClean="0"/>
              <a:t>	Segundo </a:t>
            </a:r>
            <a:r>
              <a:rPr lang="es-PE" sz="2000" dirty="0" err="1" smtClean="0"/>
              <a:t>Quiróz</a:t>
            </a:r>
            <a:r>
              <a:rPr lang="es-PE" sz="2000" dirty="0" smtClean="0"/>
              <a:t> vs H.N Dos de Mayo </a:t>
            </a:r>
          </a:p>
          <a:p>
            <a:pPr>
              <a:buNone/>
            </a:pPr>
            <a:r>
              <a:rPr lang="es-ES" sz="2000" u="sng" dirty="0" smtClean="0">
                <a:hlinkClick r:id="rId2"/>
              </a:rPr>
              <a:t>http://www.tc.gob.pe/jurisprudencia/2005/00256-2003-HC.html</a:t>
            </a:r>
            <a:endParaRPr lang="es-ES" sz="2000" u="sng" dirty="0" smtClean="0"/>
          </a:p>
          <a:p>
            <a:pPr>
              <a:buNone/>
            </a:pPr>
            <a:endParaRPr lang="es-PE" sz="2000" dirty="0" smtClean="0"/>
          </a:p>
          <a:p>
            <a:endParaRPr lang="es-PE" dirty="0" smtClean="0"/>
          </a:p>
          <a:p>
            <a:pPr>
              <a:buNone/>
            </a:pPr>
            <a:endParaRPr lang="es-PE" dirty="0" smtClean="0"/>
          </a:p>
          <a:p>
            <a:pPr>
              <a:buNone/>
            </a:pPr>
            <a:endParaRPr lang="es-PE" dirty="0" smtClean="0"/>
          </a:p>
          <a:p>
            <a:endParaRPr lang="es-PE" dirty="0" smtClean="0"/>
          </a:p>
          <a:p>
            <a:endParaRPr lang="es-PE" dirty="0"/>
          </a:p>
        </p:txBody>
      </p:sp>
      <p:sp>
        <p:nvSpPr>
          <p:cNvPr id="7" name="6 Flecha derecha"/>
          <p:cNvSpPr/>
          <p:nvPr/>
        </p:nvSpPr>
        <p:spPr>
          <a:xfrm>
            <a:off x="4143372" y="2786058"/>
            <a:ext cx="78581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7 Flecha derecha"/>
          <p:cNvSpPr/>
          <p:nvPr/>
        </p:nvSpPr>
        <p:spPr>
          <a:xfrm>
            <a:off x="4143372" y="4000504"/>
            <a:ext cx="785818" cy="3417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Flecha derecha"/>
          <p:cNvSpPr/>
          <p:nvPr/>
        </p:nvSpPr>
        <p:spPr>
          <a:xfrm>
            <a:off x="4143372" y="5143512"/>
            <a:ext cx="857256" cy="3571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8229600" cy="1143000"/>
          </a:xfrm>
        </p:spPr>
        <p:txBody>
          <a:bodyPr>
            <a:normAutofit/>
          </a:bodyPr>
          <a:lstStyle/>
          <a:p>
            <a:pPr algn="ctr"/>
            <a:r>
              <a:rPr lang="es-MX" sz="3200" dirty="0" smtClean="0"/>
              <a:t>DERECHO COLECTIVO DE LIBERTAD RELIGIOSA (ENTIDADES RELIGIOSAS)</a:t>
            </a:r>
            <a:endParaRPr lang="es-MX" sz="3200" dirty="0"/>
          </a:p>
        </p:txBody>
      </p:sp>
      <p:sp>
        <p:nvSpPr>
          <p:cNvPr id="15" name="14 Marcador de texto"/>
          <p:cNvSpPr>
            <a:spLocks noGrp="1"/>
          </p:cNvSpPr>
          <p:nvPr>
            <p:ph type="body" idx="1"/>
          </p:nvPr>
        </p:nvSpPr>
        <p:spPr>
          <a:xfrm>
            <a:off x="500034" y="1785926"/>
            <a:ext cx="3997354" cy="6572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s-PE" b="0" dirty="0" smtClean="0">
                <a:solidFill>
                  <a:schemeClr val="tx1"/>
                </a:solidFill>
              </a:rPr>
              <a:t>CONTENIDO ENUNCIATIVO</a:t>
            </a:r>
            <a:endParaRPr lang="es-PE" b="0" dirty="0">
              <a:solidFill>
                <a:schemeClr val="tx1"/>
              </a:solidFill>
            </a:endParaRPr>
          </a:p>
        </p:txBody>
      </p:sp>
      <p:sp>
        <p:nvSpPr>
          <p:cNvPr id="17" name="16 Marcador de texto"/>
          <p:cNvSpPr>
            <a:spLocks noGrp="1"/>
          </p:cNvSpPr>
          <p:nvPr>
            <p:ph type="body" sz="half" idx="3"/>
          </p:nvPr>
        </p:nvSpPr>
        <p:spPr>
          <a:xfrm>
            <a:off x="4643438" y="1785926"/>
            <a:ext cx="4041775" cy="654843"/>
          </a:xfrm>
          <a:solidFill>
            <a:schemeClr val="tx1">
              <a:alpha val="29000"/>
            </a:schemeClr>
          </a:solidFill>
        </p:spPr>
        <p:txBody>
          <a:bodyPr>
            <a:normAutofit fontScale="92500"/>
          </a:bodyPr>
          <a:lstStyle/>
          <a:p>
            <a:r>
              <a:rPr lang="es-PE" b="0" dirty="0" smtClean="0">
                <a:solidFill>
                  <a:schemeClr val="tx1"/>
                </a:solidFill>
              </a:rPr>
              <a:t>LIMITACIONES ESPECÍFICAS</a:t>
            </a:r>
            <a:endParaRPr lang="es-PE" b="0" dirty="0">
              <a:solidFill>
                <a:schemeClr val="tx1"/>
              </a:solidFill>
            </a:endParaRPr>
          </a:p>
        </p:txBody>
      </p:sp>
      <p:sp>
        <p:nvSpPr>
          <p:cNvPr id="16" name="15 Marcador de contenido"/>
          <p:cNvSpPr>
            <a:spLocks noGrp="1"/>
          </p:cNvSpPr>
          <p:nvPr>
            <p:ph sz="quarter" idx="2"/>
          </p:nvPr>
        </p:nvSpPr>
        <p:spPr/>
        <p:txBody>
          <a:bodyPr>
            <a:normAutofit fontScale="92500"/>
          </a:bodyPr>
          <a:lstStyle/>
          <a:p>
            <a:r>
              <a:rPr lang="es-PE" dirty="0" smtClean="0"/>
              <a:t>Personería jurídica civil y autonomía normativa</a:t>
            </a:r>
          </a:p>
          <a:p>
            <a:r>
              <a:rPr lang="es-PE" dirty="0" smtClean="0"/>
              <a:t>Crear fundaciones y asociaciones para fines religiosos, educacionales y asistencia social</a:t>
            </a:r>
          </a:p>
          <a:p>
            <a:r>
              <a:rPr lang="es-PE" dirty="0" smtClean="0"/>
              <a:t>Formar, designar o elegir ministros de culto o dirigentes y establecer jerarquías</a:t>
            </a:r>
          </a:p>
          <a:p>
            <a:r>
              <a:rPr lang="es-PE" dirty="0" smtClean="0"/>
              <a:t>Libre ejercicio de su ministerio, fijar lugares de culto o reunión</a:t>
            </a:r>
          </a:p>
        </p:txBody>
      </p:sp>
      <p:sp>
        <p:nvSpPr>
          <p:cNvPr id="18" name="17 Marcador de contenido"/>
          <p:cNvSpPr>
            <a:spLocks noGrp="1"/>
          </p:cNvSpPr>
          <p:nvPr>
            <p:ph sz="quarter" idx="4"/>
          </p:nvPr>
        </p:nvSpPr>
        <p:spPr>
          <a:xfrm>
            <a:off x="4643438" y="2500306"/>
            <a:ext cx="4041775" cy="3845720"/>
          </a:xfrm>
        </p:spPr>
        <p:txBody>
          <a:bodyPr>
            <a:normAutofit/>
          </a:bodyPr>
          <a:lstStyle/>
          <a:p>
            <a:r>
              <a:rPr lang="es-PE" sz="1800" dirty="0" smtClean="0"/>
              <a:t>No afectar  derechos y libertades reconocidos en la Constitución</a:t>
            </a:r>
          </a:p>
          <a:p>
            <a:pPr>
              <a:buNone/>
            </a:pPr>
            <a:endParaRPr lang="es-PE" sz="2000" dirty="0" smtClean="0"/>
          </a:p>
          <a:p>
            <a:r>
              <a:rPr lang="es-PE" sz="2000" dirty="0" smtClean="0"/>
              <a:t>Observancia de la legislación nacional</a:t>
            </a:r>
          </a:p>
          <a:p>
            <a:pPr>
              <a:buNone/>
            </a:pPr>
            <a:endParaRPr lang="es-PE" sz="2000" dirty="0" smtClean="0"/>
          </a:p>
          <a:p>
            <a:r>
              <a:rPr lang="es-PE" sz="1800" dirty="0" smtClean="0"/>
              <a:t>Necesidad de acreditar  con documento auténtico la condición de ministro de culto</a:t>
            </a:r>
          </a:p>
          <a:p>
            <a:endParaRPr lang="es-PE" sz="1800" dirty="0" smtClean="0"/>
          </a:p>
          <a:p>
            <a:endParaRPr lang="es-PE" dirty="0" smtClean="0"/>
          </a:p>
          <a:p>
            <a:pPr>
              <a:buNone/>
            </a:pPr>
            <a:endParaRPr lang="es-PE" dirty="0" smtClean="0"/>
          </a:p>
          <a:p>
            <a:pPr>
              <a:buNone/>
            </a:pPr>
            <a:endParaRPr lang="es-PE" dirty="0" smtClean="0"/>
          </a:p>
          <a:p>
            <a:endParaRPr lang="es-PE" dirty="0" smtClean="0"/>
          </a:p>
          <a:p>
            <a:endParaRPr lang="es-PE" dirty="0"/>
          </a:p>
        </p:txBody>
      </p:sp>
      <p:sp>
        <p:nvSpPr>
          <p:cNvPr id="7" name="6 Flecha derecha"/>
          <p:cNvSpPr/>
          <p:nvPr/>
        </p:nvSpPr>
        <p:spPr>
          <a:xfrm>
            <a:off x="4214810" y="2643182"/>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8" name="7 Flecha derecha"/>
          <p:cNvSpPr/>
          <p:nvPr/>
        </p:nvSpPr>
        <p:spPr>
          <a:xfrm>
            <a:off x="4214810" y="3643314"/>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0" name="9 Flecha derecha"/>
          <p:cNvSpPr/>
          <p:nvPr/>
        </p:nvSpPr>
        <p:spPr>
          <a:xfrm>
            <a:off x="4286248" y="4786322"/>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71480"/>
            <a:ext cx="8229600" cy="1143000"/>
          </a:xfrm>
        </p:spPr>
        <p:txBody>
          <a:bodyPr>
            <a:normAutofit/>
          </a:bodyPr>
          <a:lstStyle/>
          <a:p>
            <a:pPr algn="ctr"/>
            <a:r>
              <a:rPr lang="es-MX" sz="3200" dirty="0" smtClean="0"/>
              <a:t>DERECHO COLECTIVO DE LIBERTAD RELIGIOSA (ENTIDADES RELIGIOSAS)</a:t>
            </a:r>
            <a:endParaRPr lang="es-MX" sz="3200" dirty="0"/>
          </a:p>
        </p:txBody>
      </p:sp>
      <p:sp>
        <p:nvSpPr>
          <p:cNvPr id="15" name="14 Marcador de texto"/>
          <p:cNvSpPr>
            <a:spLocks noGrp="1"/>
          </p:cNvSpPr>
          <p:nvPr>
            <p:ph type="body" idx="1"/>
          </p:nvPr>
        </p:nvSpPr>
        <p:spPr>
          <a:xfrm>
            <a:off x="571472" y="1785926"/>
            <a:ext cx="3997354" cy="657236"/>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es-PE" b="0" dirty="0" smtClean="0">
                <a:solidFill>
                  <a:schemeClr val="tx1"/>
                </a:solidFill>
              </a:rPr>
              <a:t>CONTENIDO ENUNCIATIVO</a:t>
            </a:r>
            <a:endParaRPr lang="es-PE" b="0" dirty="0">
              <a:solidFill>
                <a:schemeClr val="tx1"/>
              </a:solidFill>
            </a:endParaRPr>
          </a:p>
        </p:txBody>
      </p:sp>
      <p:sp>
        <p:nvSpPr>
          <p:cNvPr id="17" name="16 Marcador de texto"/>
          <p:cNvSpPr>
            <a:spLocks noGrp="1"/>
          </p:cNvSpPr>
          <p:nvPr>
            <p:ph type="body" sz="half" idx="3"/>
          </p:nvPr>
        </p:nvSpPr>
        <p:spPr>
          <a:xfrm>
            <a:off x="4643438" y="1785926"/>
            <a:ext cx="4041775" cy="654843"/>
          </a:xfrm>
          <a:solidFill>
            <a:schemeClr val="tx1">
              <a:alpha val="29000"/>
            </a:schemeClr>
          </a:solidFill>
        </p:spPr>
        <p:txBody>
          <a:bodyPr>
            <a:normAutofit fontScale="92500"/>
          </a:bodyPr>
          <a:lstStyle/>
          <a:p>
            <a:r>
              <a:rPr lang="es-PE" b="0" dirty="0" smtClean="0">
                <a:solidFill>
                  <a:schemeClr val="tx1"/>
                </a:solidFill>
              </a:rPr>
              <a:t>LIMITACIONES ESPECÍFICAS</a:t>
            </a:r>
            <a:endParaRPr lang="es-PE" b="0" dirty="0">
              <a:solidFill>
                <a:schemeClr val="tx1"/>
              </a:solidFill>
            </a:endParaRPr>
          </a:p>
        </p:txBody>
      </p:sp>
      <p:sp>
        <p:nvSpPr>
          <p:cNvPr id="16" name="15 Marcador de contenido"/>
          <p:cNvSpPr>
            <a:spLocks noGrp="1"/>
          </p:cNvSpPr>
          <p:nvPr>
            <p:ph sz="quarter" idx="2"/>
          </p:nvPr>
        </p:nvSpPr>
        <p:spPr/>
        <p:txBody>
          <a:bodyPr>
            <a:normAutofit fontScale="92500" lnSpcReduction="20000"/>
          </a:bodyPr>
          <a:lstStyle/>
          <a:p>
            <a:r>
              <a:rPr lang="es-PE" dirty="0" smtClean="0"/>
              <a:t>Divulgar y propagar su credo </a:t>
            </a:r>
          </a:p>
          <a:p>
            <a:r>
              <a:rPr lang="es-PE" dirty="0" smtClean="0"/>
              <a:t>Recibir y otorgar contribuciones voluntarias</a:t>
            </a:r>
          </a:p>
          <a:p>
            <a:r>
              <a:rPr lang="es-PE" dirty="0" smtClean="0"/>
              <a:t>Relacionarse con sus propias organizaciones o con otras entidades religiosas nacionales o extranjeras</a:t>
            </a:r>
          </a:p>
          <a:p>
            <a:r>
              <a:rPr lang="es-PE" dirty="0" smtClean="0"/>
              <a:t>Creación y dirección de centros de formación para el ministerio religioso y estudios teológicos con reconocimiento oficial</a:t>
            </a:r>
          </a:p>
          <a:p>
            <a:r>
              <a:rPr lang="es-PE" dirty="0" smtClean="0"/>
              <a:t>Convenios de colaboración con el Estado peruano</a:t>
            </a:r>
          </a:p>
          <a:p>
            <a:endParaRPr lang="es-PE" dirty="0" smtClean="0"/>
          </a:p>
          <a:p>
            <a:pPr>
              <a:buNone/>
            </a:pPr>
            <a:endParaRPr lang="es-PE" dirty="0"/>
          </a:p>
        </p:txBody>
      </p:sp>
      <p:sp>
        <p:nvSpPr>
          <p:cNvPr id="18" name="17 Marcador de contenido"/>
          <p:cNvSpPr>
            <a:spLocks noGrp="1"/>
          </p:cNvSpPr>
          <p:nvPr>
            <p:ph sz="quarter" idx="4"/>
          </p:nvPr>
        </p:nvSpPr>
        <p:spPr>
          <a:xfrm>
            <a:off x="4643438" y="2500306"/>
            <a:ext cx="4041775" cy="3845720"/>
          </a:xfrm>
        </p:spPr>
        <p:txBody>
          <a:bodyPr>
            <a:normAutofit fontScale="40000" lnSpcReduction="20000"/>
          </a:bodyPr>
          <a:lstStyle/>
          <a:p>
            <a:endParaRPr lang="es-PE" sz="1800" dirty="0" smtClean="0"/>
          </a:p>
          <a:p>
            <a:endParaRPr lang="es-PE" sz="2600" dirty="0" smtClean="0"/>
          </a:p>
          <a:p>
            <a:r>
              <a:rPr lang="es-PE" sz="4000" dirty="0" smtClean="0"/>
              <a:t>Facilitación del despacho de mercancías donadas provenientes del exterior y beneficios tributarios para donantes suponen inscripción en registros administrativos especiales </a:t>
            </a:r>
          </a:p>
          <a:p>
            <a:endParaRPr lang="es-PE" sz="2100" dirty="0" smtClean="0"/>
          </a:p>
          <a:p>
            <a:endParaRPr lang="es-PE" sz="2100" dirty="0" smtClean="0"/>
          </a:p>
          <a:p>
            <a:endParaRPr lang="es-PE" sz="2100" dirty="0" smtClean="0"/>
          </a:p>
          <a:p>
            <a:pPr>
              <a:buNone/>
            </a:pPr>
            <a:endParaRPr lang="es-PE" sz="2100" dirty="0" smtClean="0"/>
          </a:p>
          <a:p>
            <a:r>
              <a:rPr lang="es-PE" sz="4000" dirty="0" smtClean="0"/>
              <a:t>Convenio con el Ministerio de Educación y cumplimiento de requisitos académicos establecidos por leyes de educación superior</a:t>
            </a:r>
          </a:p>
          <a:p>
            <a:endParaRPr lang="es-PE" sz="2600" dirty="0" smtClean="0"/>
          </a:p>
          <a:p>
            <a:pPr>
              <a:buNone/>
            </a:pPr>
            <a:endParaRPr lang="es-PE" sz="2100" dirty="0" smtClean="0"/>
          </a:p>
          <a:p>
            <a:r>
              <a:rPr lang="es-PE" sz="3500" dirty="0" smtClean="0"/>
              <a:t>Inscripción en el registro de entidades, notorio arraigo, dimensión nacional y garantizar estabilidad y permanencia de sus miembros y actividades. Conformidad de los Ministerios de Justicia y de Economía y Finanzas</a:t>
            </a:r>
          </a:p>
          <a:p>
            <a:endParaRPr lang="es-PE" sz="2100" dirty="0" smtClean="0"/>
          </a:p>
          <a:p>
            <a:endParaRPr lang="es-PE" sz="2000" dirty="0" smtClean="0"/>
          </a:p>
          <a:p>
            <a:pPr>
              <a:buNone/>
            </a:pPr>
            <a:endParaRPr lang="es-PE" sz="2000" dirty="0" smtClean="0"/>
          </a:p>
          <a:p>
            <a:endParaRPr lang="es-PE" sz="2000" dirty="0" smtClean="0"/>
          </a:p>
          <a:p>
            <a:endParaRPr lang="es-PE" sz="2000" dirty="0" smtClean="0"/>
          </a:p>
          <a:p>
            <a:endParaRPr lang="es-PE" sz="2000" dirty="0" smtClean="0"/>
          </a:p>
          <a:p>
            <a:endParaRPr lang="es-PE" sz="2000" dirty="0" smtClean="0"/>
          </a:p>
          <a:p>
            <a:endParaRPr lang="es-PE" sz="2000" dirty="0" smtClean="0"/>
          </a:p>
          <a:p>
            <a:endParaRPr lang="es-PE" dirty="0" smtClean="0"/>
          </a:p>
          <a:p>
            <a:pPr>
              <a:buNone/>
            </a:pPr>
            <a:endParaRPr lang="es-PE" dirty="0" smtClean="0"/>
          </a:p>
          <a:p>
            <a:pPr>
              <a:buNone/>
            </a:pPr>
            <a:endParaRPr lang="es-PE" dirty="0" smtClean="0"/>
          </a:p>
          <a:p>
            <a:endParaRPr lang="es-PE" dirty="0" smtClean="0"/>
          </a:p>
          <a:p>
            <a:endParaRPr lang="es-PE" dirty="0"/>
          </a:p>
        </p:txBody>
      </p:sp>
      <p:sp>
        <p:nvSpPr>
          <p:cNvPr id="8" name="7 Flecha derecha"/>
          <p:cNvSpPr/>
          <p:nvPr/>
        </p:nvSpPr>
        <p:spPr>
          <a:xfrm flipV="1">
            <a:off x="4357686" y="3071810"/>
            <a:ext cx="571504" cy="1685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9" name="8 Flecha derecha"/>
          <p:cNvSpPr/>
          <p:nvPr/>
        </p:nvSpPr>
        <p:spPr>
          <a:xfrm>
            <a:off x="4357686" y="4714884"/>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12" name="11 Flecha derecha"/>
          <p:cNvSpPr/>
          <p:nvPr/>
        </p:nvSpPr>
        <p:spPr>
          <a:xfrm>
            <a:off x="4357686" y="5643578"/>
            <a:ext cx="57150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pPr algn="ctr"/>
            <a:r>
              <a:rPr lang="es-PE" sz="3200" dirty="0" smtClean="0"/>
              <a:t>GARANTÍAS PARA LA LIBERTAD RELIGIOSA</a:t>
            </a:r>
          </a:p>
        </p:txBody>
      </p:sp>
      <p:sp>
        <p:nvSpPr>
          <p:cNvPr id="8" name="7 Marcador de contenido"/>
          <p:cNvSpPr>
            <a:spLocks noGrp="1"/>
          </p:cNvSpPr>
          <p:nvPr>
            <p:ph idx="1"/>
          </p:nvPr>
        </p:nvSpPr>
        <p:spPr>
          <a:noFill/>
        </p:spPr>
        <p:txBody>
          <a:bodyPr>
            <a:normAutofit fontScale="92500"/>
          </a:bodyPr>
          <a:lstStyle/>
          <a:p>
            <a:pPr algn="just"/>
            <a:r>
              <a:rPr lang="es-PE" sz="2400" dirty="0" smtClean="0"/>
              <a:t>Nadie puede ser obligado a manifestar su convicción religiosa. Eliminación de referencia en formularios y fórmulas estatales o como criterio para evaluar acceso. La excepción estatutaria del control de acceso a centros de educación, salud o empleo gestionados por una entidad religiosa. </a:t>
            </a:r>
          </a:p>
          <a:p>
            <a:pPr algn="just">
              <a:buNone/>
            </a:pPr>
            <a:r>
              <a:rPr lang="es-PE" sz="2400" dirty="0" err="1" smtClean="0"/>
              <a:t>Taj</a:t>
            </a:r>
            <a:r>
              <a:rPr lang="es-PE" sz="2400" dirty="0" smtClean="0"/>
              <a:t> Majal </a:t>
            </a:r>
            <a:r>
              <a:rPr lang="es-PE" sz="2400" dirty="0" err="1" smtClean="0"/>
              <a:t>Discoteque</a:t>
            </a:r>
            <a:r>
              <a:rPr lang="es-PE" sz="2400" dirty="0" smtClean="0"/>
              <a:t> vs M. Prov. de Huancayo</a:t>
            </a:r>
          </a:p>
          <a:p>
            <a:pPr algn="just">
              <a:buNone/>
            </a:pPr>
            <a:r>
              <a:rPr lang="es-PE" sz="2400" dirty="0" smtClean="0">
                <a:hlinkClick r:id="rId2"/>
              </a:rPr>
              <a:t>http://www.tc.gob.pe/jurisprudencia/2004/03283-2003-AA.html</a:t>
            </a:r>
            <a:r>
              <a:rPr lang="es-PE" sz="2400" dirty="0" smtClean="0"/>
              <a:t> </a:t>
            </a:r>
          </a:p>
          <a:p>
            <a:pPr algn="just"/>
            <a:r>
              <a:rPr lang="es-PE" sz="2400" dirty="0" smtClean="0"/>
              <a:t>Secreto sacramental, ministerial o religioso. </a:t>
            </a:r>
          </a:p>
          <a:p>
            <a:pPr algn="just"/>
            <a:r>
              <a:rPr lang="es-PE" sz="2400" dirty="0" smtClean="0"/>
              <a:t>Voluntariedad para participar en actos de culto, recibir asistencia religiosa o prestar contribuciones económicas o en especie.</a:t>
            </a:r>
          </a:p>
          <a:p>
            <a:endParaRPr lang="es-PE" sz="2400" dirty="0" smtClean="0"/>
          </a:p>
          <a:p>
            <a:pPr>
              <a:buNone/>
            </a:pPr>
            <a:endParaRPr lang="es-PE"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Título"/>
          <p:cNvSpPr>
            <a:spLocks noGrp="1"/>
          </p:cNvSpPr>
          <p:nvPr>
            <p:ph type="title"/>
          </p:nvPr>
        </p:nvSpPr>
        <p:spPr/>
        <p:txBody>
          <a:bodyPr>
            <a:normAutofit/>
          </a:bodyPr>
          <a:lstStyle/>
          <a:p>
            <a:pPr algn="ctr"/>
            <a:r>
              <a:rPr lang="es-PE" sz="3200" dirty="0" smtClean="0"/>
              <a:t>OBJECIÓN DE CONCIENCIA MORAL O RELIGIOSA</a:t>
            </a:r>
          </a:p>
        </p:txBody>
      </p:sp>
      <p:sp>
        <p:nvSpPr>
          <p:cNvPr id="8" name="7 Marcador de contenido"/>
          <p:cNvSpPr>
            <a:spLocks noGrp="1"/>
          </p:cNvSpPr>
          <p:nvPr>
            <p:ph idx="1"/>
          </p:nvPr>
        </p:nvSpPr>
        <p:spPr/>
        <p:txBody>
          <a:bodyPr>
            <a:normAutofit fontScale="92500" lnSpcReduction="10000"/>
          </a:bodyPr>
          <a:lstStyle/>
          <a:p>
            <a:pPr algn="just"/>
            <a:r>
              <a:rPr lang="es-PE" sz="2400" dirty="0" smtClean="0"/>
              <a:t>Definición legal</a:t>
            </a:r>
          </a:p>
          <a:p>
            <a:pPr algn="just">
              <a:buNone/>
            </a:pPr>
            <a:r>
              <a:rPr lang="es-PE" sz="2400" dirty="0" smtClean="0"/>
              <a:t>	“…Es la oposición de un individuo al cumplimiento de un deber legal en razón de sus convicciones morales o religiosas…” . El imperativo religioso debe ser grave, ineludible y reconocido por la entidad religiosa a la que pertenece. Art. 4 Ley.</a:t>
            </a:r>
          </a:p>
          <a:p>
            <a:pPr algn="just">
              <a:buNone/>
            </a:pPr>
            <a:r>
              <a:rPr lang="es-PE" sz="2400" dirty="0" smtClean="0"/>
              <a:t>Lucio Rosado vs </a:t>
            </a:r>
            <a:r>
              <a:rPr lang="es-PE" sz="2400" dirty="0" err="1" smtClean="0"/>
              <a:t>Essalud</a:t>
            </a:r>
            <a:endParaRPr lang="es-ES" sz="2400" dirty="0" smtClean="0">
              <a:hlinkClick r:id="rId3"/>
            </a:endParaRPr>
          </a:p>
          <a:p>
            <a:pPr algn="just">
              <a:buNone/>
            </a:pPr>
            <a:r>
              <a:rPr lang="es-ES" sz="2400" u="sng" dirty="0" smtClean="0">
                <a:hlinkClick r:id="rId3"/>
              </a:rPr>
              <a:t>http://www.tc.gob.pe/jurisprudencia/2003/00895-2001-AA.html</a:t>
            </a:r>
            <a:r>
              <a:rPr lang="es-ES" sz="2400" dirty="0" smtClean="0"/>
              <a:t> </a:t>
            </a:r>
            <a:endParaRPr lang="es-PE" sz="2400" dirty="0" smtClean="0"/>
          </a:p>
          <a:p>
            <a:pPr algn="just">
              <a:buNone/>
            </a:pPr>
            <a:endParaRPr lang="es-PE" sz="2400" dirty="0" smtClean="0"/>
          </a:p>
          <a:p>
            <a:pPr algn="just"/>
            <a:r>
              <a:rPr lang="es-PE" sz="2400" dirty="0" smtClean="0"/>
              <a:t>Caso especial de la exoneración del curso de Religión sin afectar el promedio académico y limitaciones reglamentarias derivadas de la referencia exclusiva a las instituciones públicas. Las instituciones particulares, laicas y religiosas.</a:t>
            </a:r>
            <a:endParaRPr lang="es-PE" sz="2400" dirty="0"/>
          </a:p>
        </p:txBody>
      </p:sp>
    </p:spTree>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1038</TotalTime>
  <Words>830</Words>
  <Application>Microsoft Office PowerPoint</Application>
  <PresentationFormat>On-screen Show (4:3)</PresentationFormat>
  <Paragraphs>142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Flujo</vt:lpstr>
      <vt:lpstr>DESARRROLLO NORMATIVO DE LA LIBERTAD RELIGIOSA EN EL PERU</vt:lpstr>
      <vt:lpstr>NIVELES DE PROTECCIÓN Y SISTEMA DE APLICACIÓN</vt:lpstr>
      <vt:lpstr>DERECHO INDIVIDUAL DE LIBERTAD RELIGIOSA</vt:lpstr>
      <vt:lpstr>DERECHO INDIVIDUAL DE LIBERTAD RELIGIOSA</vt:lpstr>
      <vt:lpstr>DERECHO INDIVIDUAL DE LIBERTAD RELIGIOSA</vt:lpstr>
      <vt:lpstr>DERECHO COLECTIVO DE LIBERTAD RELIGIOSA (ENTIDADES RELIGIOSAS)</vt:lpstr>
      <vt:lpstr>DERECHO COLECTIVO DE LIBERTAD RELIGIOSA (ENTIDADES RELIGIOSAS)</vt:lpstr>
      <vt:lpstr>GARANTÍAS PARA LA LIBERTAD RELIGIOSA</vt:lpstr>
      <vt:lpstr>OBJECIÓN DE CONCIENCIA MORAL O RELIGIOSA</vt:lpstr>
      <vt:lpstr>ENTIDADES RELIGIOSAS Y REGISTRO </vt:lpstr>
      <vt:lpstr>REQUISITOS PARA LA INSCRIPCIÓN EN EL REGISTRO ADMINISTRATIVO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Mortensen</dc:title>
  <dc:creator>ADMIN</dc:creator>
  <cp:lastModifiedBy>centerpt</cp:lastModifiedBy>
  <cp:revision>114</cp:revision>
  <dcterms:created xsi:type="dcterms:W3CDTF">2011-04-02T22:40:33Z</dcterms:created>
  <dcterms:modified xsi:type="dcterms:W3CDTF">2011-10-04T16:04:29Z</dcterms:modified>
</cp:coreProperties>
</file>